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582864F-8A74-4AF0-91B3-5301E12D2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D8C376-A0E0-4488-B50F-A171792A7081}" type="slidenum">
              <a:rPr lang="en-US"/>
              <a:pPr/>
              <a:t>1</a:t>
            </a:fld>
            <a:endParaRPr lang="en-US"/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noFill/>
          <a:ln/>
        </p:spPr>
        <p:txBody>
          <a:bodyPr lIns="90000" tIns="46800" rIns="90000" bIns="46800">
            <a:spAutoFit/>
          </a:bodyPr>
          <a:lstStyle/>
          <a:p>
            <a:pPr defTabSz="457200" eaLnBrk="1" hangingPunct="1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C10F7-857A-43A9-BCCB-08766ED55309}" type="slidenum">
              <a:rPr lang="en-US"/>
              <a:pPr/>
              <a:t>10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70A57-E2C4-4B84-AC42-18FA8DC3BD40}" type="slidenum">
              <a:rPr lang="en-US"/>
              <a:pPr/>
              <a:t>11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409AC4-BF88-48EE-B5DD-CC97291619A2}" type="slidenum">
              <a:rPr lang="en-US"/>
              <a:pPr/>
              <a:t>12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1DC702-B431-43D8-B51B-2A1028E02B8B}" type="slidenum">
              <a:rPr lang="en-US"/>
              <a:pPr/>
              <a:t>13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C505EB-2685-4F08-BB68-A8611E8A1D94}" type="slidenum">
              <a:rPr lang="en-US"/>
              <a:pPr/>
              <a:t>14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F6358-5156-4955-B881-DEBDEAFBBC37}" type="slidenum">
              <a:rPr lang="en-US"/>
              <a:pPr/>
              <a:t>15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A33090-4C07-4300-81D0-B6C4D5174D0C}" type="slidenum">
              <a:rPr lang="en-US"/>
              <a:pPr/>
              <a:t>16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0F6A0-1D6D-432C-AEC0-E41AA22AF760}" type="slidenum">
              <a:rPr lang="en-US"/>
              <a:pPr/>
              <a:t>17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D87A9F-7E20-4DC2-8F0F-F699FE267249}" type="slidenum">
              <a:rPr lang="en-US"/>
              <a:pPr/>
              <a:t>18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3FB081-ED34-4FEB-8527-C098ED30258E}" type="slidenum">
              <a:rPr lang="en-US"/>
              <a:pPr/>
              <a:t>19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7C24C-8E0F-4D07-898E-B092055DE106}" type="slidenum">
              <a:rPr lang="en-US"/>
              <a:pPr/>
              <a:t>2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B12279-87F2-4395-A503-79F7D8DD2CED}" type="slidenum">
              <a:rPr lang="en-US"/>
              <a:pPr/>
              <a:t>20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B8021-654E-4264-88B3-97A9375647D1}" type="slidenum">
              <a:rPr lang="en-US"/>
              <a:pPr/>
              <a:t>21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B541A-FB8C-4168-8B2A-2A63C930065F}" type="slidenum">
              <a:rPr lang="en-US"/>
              <a:pPr/>
              <a:t>22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B02AE-992F-41BF-A181-1AEAFBA59365}" type="slidenum">
              <a:rPr lang="en-US"/>
              <a:pPr/>
              <a:t>23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0CB8AA-242B-48DC-9AC6-B08958681560}" type="slidenum">
              <a:rPr lang="en-US"/>
              <a:pPr/>
              <a:t>3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102B7C-FE15-45D3-A548-05ED3EFBEF94}" type="slidenum">
              <a:rPr lang="en-US"/>
              <a:pPr/>
              <a:t>4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BFA47E-9B13-4FD5-82AB-1FC6C3CA810E}" type="slidenum">
              <a:rPr lang="en-US"/>
              <a:pPr/>
              <a:t>5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13D124-2935-4551-B992-660C35E7A95D}" type="slidenum">
              <a:rPr lang="en-US"/>
              <a:pPr/>
              <a:t>6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52D3B6-5D89-43C5-B9BD-7E85A3C9961A}" type="slidenum">
              <a:rPr lang="en-US"/>
              <a:pPr/>
              <a:t>7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AE93CC-9DFF-4444-B563-1782561C36AA}" type="slidenum">
              <a:rPr lang="en-US"/>
              <a:pPr/>
              <a:t>8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C4A052-B964-4032-B5C1-D28E4B391158}" type="slidenum">
              <a:rPr lang="en-US"/>
              <a:pPr/>
              <a:t>9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E6060-3BAE-4039-BB24-7119C5426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90478-44E0-4588-973A-C497C4E98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488CE-B42C-4B72-9D0D-F8A544525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69E53-CC89-4AB4-90E6-CB6AB4A4A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6E346-1433-49C6-BCA8-B3CB641F7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8FD6-EC67-445C-8477-E89D8CDE8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2563E-51E3-4D3E-811D-F716F7F95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18E7-3BF4-467D-9FCB-488E74029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0C097-7C44-4B18-9C93-E5D2E0AA4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D1B4F-063D-4A30-AC97-D47291979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98D5A-27CA-477F-BC38-3DC1E7242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3428D-0D31-4932-B349-0BDF122B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5A076-17B0-444C-BBCF-80CDC098D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5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Предавање бр. 12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40068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0900" y="6505575"/>
            <a:ext cx="15128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6A492FD-0294-4461-9E90-D7117A9E9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dirty="0"/>
              <a:t>      </a:t>
            </a:r>
            <a:r>
              <a:rPr lang="en-GB" sz="2400" dirty="0">
                <a:solidFill>
                  <a:schemeClr val="accent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20013" cy="1592263"/>
          </a:xfrm>
        </p:spPr>
        <p:txBody>
          <a:bodyPr lIns="90000" tIns="46800" rIns="90000" bIns="46800">
            <a:spAutoFit/>
          </a:bodyPr>
          <a:lstStyle/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12</a:t>
            </a:r>
            <a:r>
              <a:rPr lang="en" sz="1400" b="1" dirty="0"/>
              <a:t>  Class : 01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Prediction</a:t>
            </a:r>
            <a:endParaRPr lang="sr-Latn-CS" sz="1400" b="1" dirty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Sample distributions. Standard error of the sample mean. Confidence intervals.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allowed.</a:t>
            </a:r>
          </a:p>
        </p:txBody>
      </p:sp>
      <p:pic>
        <p:nvPicPr>
          <p:cNvPr id="13320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984038-74B6-465C-AC97-8531EF8E2CCC}" type="slidenum">
              <a:rPr lang="en-US"/>
              <a:pPr/>
              <a:t>10</a:t>
            </a:fld>
            <a:endParaRPr lang="en-US"/>
          </a:p>
        </p:txBody>
      </p:sp>
      <p:sp>
        <p:nvSpPr>
          <p:cNvPr id="184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000" dirty="0"/>
              <a:t>Distribution of the sample mean of 4 observations from the Standard Normal distribution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FFD83F4-56B8-64A4-6BA3-6A0FC95AB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63" y="1728277"/>
            <a:ext cx="5992026" cy="4314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D7861B-31FC-4DCA-B149-A58480B8ADAB}" type="slidenum">
              <a:rPr lang="en-US"/>
              <a:pPr/>
              <a:t>11</a:t>
            </a:fld>
            <a:endParaRPr lang="en-US"/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The sample mean is a estimation of the population mean</a:t>
            </a:r>
            <a:endParaRPr lang="sr-Cyrl-CS" dirty="0"/>
          </a:p>
          <a:p>
            <a:pPr eaLnBrk="1" hangingPunct="1"/>
            <a:r>
              <a:rPr lang="en" dirty="0"/>
              <a:t>The standard deviation of its sample distribution is called </a:t>
            </a:r>
            <a:endParaRPr lang="sr-Cyrl-CS" dirty="0"/>
          </a:p>
          <a:p>
            <a:pPr lvl="1" eaLnBrk="1" hangingPunct="1"/>
            <a:r>
              <a:rPr lang="en" b="1" dirty="0"/>
              <a:t>standard error of estimation</a:t>
            </a:r>
          </a:p>
          <a:p>
            <a:pPr eaLnBrk="1" hangingPunct="1"/>
            <a:r>
              <a:rPr lang="en" dirty="0"/>
              <a:t>It provides a measure of how far the prediction is from the true value</a:t>
            </a:r>
            <a:endParaRPr lang="sr-Latn-CS" dirty="0"/>
          </a:p>
        </p:txBody>
      </p:sp>
    </p:spTree>
  </p:cSld>
  <p:clrMapOvr>
    <a:masterClrMapping/>
  </p:clrMapOvr>
  <p:transition advTm="4651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57FE80-D247-455A-B61D-70446CE726C8}" type="slidenum">
              <a:rPr lang="en-US"/>
              <a:pPr/>
              <a:t>12</a:t>
            </a:fld>
            <a:endParaRPr lang="en-US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In almost all practical situations, we do not know the true value of the population variance </a:t>
            </a:r>
            <a:r>
              <a:rPr lang="en" dirty="0">
                <a:sym typeface="Symbol" pitchFamily="18" charset="2"/>
              </a:rPr>
              <a:t></a:t>
            </a:r>
            <a:r>
              <a:rPr lang="en" baseline="30000" dirty="0"/>
              <a:t>2 </a:t>
            </a:r>
            <a:r>
              <a:rPr lang="en" dirty="0"/>
              <a:t>but only an estimate </a:t>
            </a:r>
            <a:r>
              <a:rPr lang="en" i="1" dirty="0"/>
              <a:t>of s</a:t>
            </a:r>
            <a:r>
              <a:rPr lang="en" baseline="30000" dirty="0"/>
              <a:t>2</a:t>
            </a:r>
            <a:r>
              <a:rPr lang="en" dirty="0"/>
              <a:t> </a:t>
            </a:r>
            <a:endParaRPr lang="sr-Cyrl-CS" dirty="0"/>
          </a:p>
          <a:p>
            <a:pPr eaLnBrk="1" hangingPunct="1"/>
            <a:r>
              <a:rPr lang="en" dirty="0"/>
              <a:t>We can use this to estimate the standard error using</a:t>
            </a:r>
            <a:endParaRPr lang="sr-Cyrl-CS" dirty="0"/>
          </a:p>
          <a:p>
            <a:pPr eaLnBrk="1" hangingPunct="1"/>
            <a:endParaRPr lang="sr-Cyrl-CS" dirty="0"/>
          </a:p>
          <a:p>
            <a:pPr eaLnBrk="1" hangingPunct="1"/>
            <a:r>
              <a:rPr lang="en" dirty="0"/>
              <a:t>This prediction is taken as the standard error of the mean</a:t>
            </a:r>
            <a:endParaRPr lang="sr-Latn-CS" dirty="0"/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187450" y="4060825"/>
          <a:ext cx="1228725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55292" imgH="203024" progId="Equation.3">
                  <p:embed/>
                </p:oleObj>
              </mc:Choice>
              <mc:Fallback>
                <p:oleObj name="Equation" r:id="rId3" imgW="355292" imgH="203024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4060825"/>
                        <a:ext cx="1228725" cy="69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61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1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C9D59A-3516-4C25-BB84-AB0811A7D684}" type="slidenum">
              <a:rPr lang="en-US"/>
              <a:pPr/>
              <a:t>13</a:t>
            </a:fld>
            <a:endParaRPr lang="en-US"/>
          </a:p>
        </p:txBody>
      </p:sp>
      <p:sp>
        <p:nvSpPr>
          <p:cNvPr id="6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6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800" dirty="0"/>
              <a:t>When the sample size </a:t>
            </a:r>
            <a:r>
              <a:rPr lang="en" sz="2800" i="1" dirty="0"/>
              <a:t>n</a:t>
            </a:r>
            <a:r>
              <a:rPr lang="en" sz="2800" dirty="0"/>
              <a:t> is large, sample distribution of    tends towards a Normal distribution</a:t>
            </a:r>
            <a:endParaRPr lang="sr-Cyrl-CS" sz="2800" dirty="0"/>
          </a:p>
          <a:p>
            <a:pPr eaLnBrk="1" hangingPunct="1"/>
            <a:r>
              <a:rPr lang="en" sz="2800" dirty="0"/>
              <a:t>We can also assume that </a:t>
            </a:r>
            <a:r>
              <a:rPr lang="en" sz="2800" i="1" dirty="0"/>
              <a:t>s</a:t>
            </a:r>
            <a:r>
              <a:rPr lang="en" sz="2800" baseline="30000" dirty="0"/>
              <a:t>2 </a:t>
            </a:r>
            <a:r>
              <a:rPr lang="en" sz="2800" dirty="0"/>
              <a:t>is</a:t>
            </a:r>
            <a:r>
              <a:rPr lang="en" sz="2800" baseline="30000" dirty="0"/>
              <a:t> </a:t>
            </a:r>
            <a:r>
              <a:rPr lang="en" sz="2800" dirty="0"/>
              <a:t>a good estimation of </a:t>
            </a:r>
            <a:r>
              <a:rPr lang="en" sz="2800" dirty="0">
                <a:sym typeface="Symbol" pitchFamily="18" charset="2"/>
              </a:rPr>
              <a:t></a:t>
            </a:r>
            <a:r>
              <a:rPr lang="en" sz="2800" baseline="30000" dirty="0"/>
              <a:t>2</a:t>
            </a:r>
            <a:r>
              <a:rPr lang="en" sz="2800" dirty="0"/>
              <a:t> </a:t>
            </a:r>
          </a:p>
          <a:p>
            <a:pPr eaLnBrk="1" hangingPunct="1"/>
            <a:r>
              <a:rPr lang="en" sz="2800" dirty="0"/>
              <a:t>For large </a:t>
            </a:r>
            <a:r>
              <a:rPr lang="en" sz="2800" i="1" dirty="0"/>
              <a:t>n</a:t>
            </a:r>
            <a:r>
              <a:rPr lang="en" sz="2800" dirty="0"/>
              <a:t>,     is in fact an observation from the Normal distribution</a:t>
            </a:r>
            <a:endParaRPr lang="sr-Cyrl-CS" sz="2800" dirty="0"/>
          </a:p>
          <a:p>
            <a:pPr lvl="1" eaLnBrk="1" hangingPunct="1"/>
            <a:r>
              <a:rPr lang="en" sz="2400" dirty="0"/>
              <a:t>with a mean µ </a:t>
            </a:r>
          </a:p>
          <a:p>
            <a:pPr lvl="1" eaLnBrk="1" hangingPunct="1"/>
            <a:r>
              <a:rPr lang="en" sz="2400" dirty="0"/>
              <a:t>estimated by the standard deviation </a:t>
            </a:r>
          </a:p>
          <a:p>
            <a:pPr eaLnBrk="1" hangingPunct="1"/>
            <a:r>
              <a:rPr lang="en" sz="2800" dirty="0"/>
              <a:t>So with probability 0.95, it is within 1.96 standard errors µ</a:t>
            </a:r>
          </a:p>
        </p:txBody>
      </p:sp>
      <p:sp>
        <p:nvSpPr>
          <p:cNvPr id="61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275707"/>
              </p:ext>
            </p:extLst>
          </p:nvPr>
        </p:nvGraphicFramePr>
        <p:xfrm>
          <a:off x="3029830" y="1925639"/>
          <a:ext cx="320675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725" imgH="177415" progId="Equation.3">
                  <p:embed/>
                </p:oleObj>
              </mc:Choice>
              <mc:Fallback>
                <p:oleObj name="Equation" r:id="rId3" imgW="126725" imgH="17741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9830" y="1925639"/>
                        <a:ext cx="320675" cy="46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751162"/>
              </p:ext>
            </p:extLst>
          </p:nvPr>
        </p:nvGraphicFramePr>
        <p:xfrm>
          <a:off x="2872857" y="3783673"/>
          <a:ext cx="30638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6725" imgH="177415" progId="Equation.3">
                  <p:embed/>
                </p:oleObj>
              </mc:Choice>
              <mc:Fallback>
                <p:oleObj name="Equation" r:id="rId5" imgW="126725" imgH="17741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2857" y="3783673"/>
                        <a:ext cx="306387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7371906"/>
              </p:ext>
            </p:extLst>
          </p:nvPr>
        </p:nvGraphicFramePr>
        <p:xfrm>
          <a:off x="6183312" y="5084762"/>
          <a:ext cx="947738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355292" imgH="203024" progId="Equation.3">
                  <p:embed/>
                </p:oleObj>
              </mc:Choice>
              <mc:Fallback>
                <p:oleObj name="Equation" r:id="rId7" imgW="355292" imgH="20302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3312" y="5084762"/>
                        <a:ext cx="947738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E21DFF-BB07-4F0A-AEEF-48D962ADE7B2}" type="slidenum">
              <a:rPr lang="en-US"/>
              <a:pPr/>
              <a:t>14</a:t>
            </a:fld>
            <a:endParaRPr lang="en-US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graphicFrame>
        <p:nvGraphicFramePr>
          <p:cNvPr id="7170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868320"/>
              </p:ext>
            </p:extLst>
          </p:nvPr>
        </p:nvGraphicFramePr>
        <p:xfrm>
          <a:off x="358775" y="1519238"/>
          <a:ext cx="8439150" cy="454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79041" imgH="3275128" progId="Word.Document.8">
                  <p:embed/>
                </p:oleObj>
              </mc:Choice>
              <mc:Fallback>
                <p:oleObj name="Document" r:id="rId3" imgW="6079041" imgH="3275128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5711" r="5850" b="6168"/>
                      <a:stretch>
                        <a:fillRect/>
                      </a:stretch>
                    </p:blipFill>
                    <p:spPr bwMode="auto">
                      <a:xfrm>
                        <a:off x="358775" y="1519238"/>
                        <a:ext cx="8439150" cy="4546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81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2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C173D8-22A6-4E07-A952-251D7A99FF42}" type="slidenum">
              <a:rPr lang="en-US"/>
              <a:pPr/>
              <a:t>15</a:t>
            </a:fld>
            <a:endParaRPr lang="en-US"/>
          </a:p>
        </p:txBody>
      </p:sp>
      <p:sp>
        <p:nvSpPr>
          <p:cNvPr id="8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8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Cyrl-CS"/>
          </a:p>
          <a:p>
            <a:pPr eaLnBrk="1" hangingPunct="1"/>
            <a:endParaRPr lang="sr-Cyrl-CS"/>
          </a:p>
          <a:p>
            <a:pPr eaLnBrk="1" hangingPunct="1"/>
            <a:endParaRPr lang="sr-Latn-CS"/>
          </a:p>
        </p:txBody>
      </p:sp>
      <p:sp>
        <p:nvSpPr>
          <p:cNvPr id="8203" name="Rectangle 4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900113" y="1352550"/>
          <a:ext cx="48006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82700" imgH="190500" progId="Equation.3">
                  <p:embed/>
                </p:oleObj>
              </mc:Choice>
              <mc:Fallback>
                <p:oleObj name="Equation" r:id="rId3" imgW="1282700" imgH="190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352550"/>
                        <a:ext cx="4800600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1020763" y="2109788"/>
          <a:ext cx="6149975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16868" imgH="342751" progId="Equation.3">
                  <p:embed/>
                </p:oleObj>
              </mc:Choice>
              <mc:Fallback>
                <p:oleObj name="Equation" r:id="rId5" imgW="1916868" imgH="34275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763" y="2109788"/>
                        <a:ext cx="6149975" cy="110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5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6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7" name="Rectangle 10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6" name="Object 11"/>
          <p:cNvGraphicFramePr>
            <a:graphicFrameLocks noChangeAspect="1"/>
          </p:cNvGraphicFramePr>
          <p:nvPr/>
        </p:nvGraphicFramePr>
        <p:xfrm>
          <a:off x="1109663" y="3219450"/>
          <a:ext cx="4695825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20227" imgH="253890" progId="Equation.3">
                  <p:embed/>
                </p:oleObj>
              </mc:Choice>
              <mc:Fallback>
                <p:oleObj name="Equation" r:id="rId7" imgW="1320227" imgH="25389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663" y="3219450"/>
                        <a:ext cx="4695825" cy="91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8" name="Rectangle 12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7" name="Object 13"/>
          <p:cNvGraphicFramePr>
            <a:graphicFrameLocks noChangeAspect="1"/>
          </p:cNvGraphicFramePr>
          <p:nvPr/>
        </p:nvGraphicFramePr>
        <p:xfrm>
          <a:off x="258763" y="4167188"/>
          <a:ext cx="88090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921000" imgH="254000" progId="Equation.3">
                  <p:embed/>
                </p:oleObj>
              </mc:Choice>
              <mc:Fallback>
                <p:oleObj name="Equation" r:id="rId9" imgW="2921000" imgH="2540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3" y="4167188"/>
                        <a:ext cx="8809037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9" name="Rectangle 14"/>
          <p:cNvSpPr>
            <a:spLocks noChangeArrowheads="1"/>
          </p:cNvSpPr>
          <p:nvPr/>
        </p:nvSpPr>
        <p:spPr bwMode="auto">
          <a:xfrm>
            <a:off x="257175" y="5164138"/>
            <a:ext cx="8672513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" sz="2800" dirty="0"/>
              <a:t>The best predictor of mean FEV1 in the population is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" sz="2400" dirty="0"/>
              <a:t>4.062 liters with a standard error of 0.089 liters</a:t>
            </a:r>
            <a:r>
              <a:rPr lang="en" sz="2800" dirty="0"/>
              <a:t> </a:t>
            </a:r>
          </a:p>
        </p:txBody>
      </p:sp>
    </p:spTree>
  </p:cSld>
  <p:clrMapOvr>
    <a:masterClrMapping/>
  </p:clrMapOvr>
  <p:transition advTm="4651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79702D-282C-46DC-8D27-DC75F1E53918}" type="slidenum">
              <a:rPr lang="en-US"/>
              <a:pPr/>
              <a:t>16</a:t>
            </a:fld>
            <a:endParaRPr lang="en-US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The mean and standard error are often written as 4.062 ± 0.089</a:t>
            </a:r>
            <a:endParaRPr lang="sr-Cyrl-CS" dirty="0"/>
          </a:p>
          <a:p>
            <a:pPr eaLnBrk="1" hangingPunct="1"/>
            <a:r>
              <a:rPr lang="en" dirty="0"/>
              <a:t>This practice is not recommended</a:t>
            </a:r>
          </a:p>
          <a:p>
            <a:pPr eaLnBrk="1" hangingPunct="1"/>
            <a:r>
              <a:rPr lang="en" dirty="0"/>
              <a:t>The convention is:</a:t>
            </a:r>
            <a:endParaRPr lang="sr-Cyrl-CS" dirty="0"/>
          </a:p>
          <a:p>
            <a:pPr lvl="1" eaLnBrk="1" hangingPunct="1"/>
            <a:r>
              <a:rPr lang="en" dirty="0"/>
              <a:t>we use the term "standard error" when measuring the precision of an estimate, and</a:t>
            </a:r>
            <a:endParaRPr lang="sr-Cyrl-CS" dirty="0"/>
          </a:p>
          <a:p>
            <a:pPr lvl="1" eaLnBrk="1" hangingPunct="1"/>
            <a:r>
              <a:rPr lang="en" dirty="0"/>
              <a:t>the term "standard deviation" when we take into account the variability of samples, populations or distributions</a:t>
            </a:r>
            <a:endParaRPr lang="sr-Latn-CS" dirty="0"/>
          </a:p>
        </p:txBody>
      </p:sp>
    </p:spTree>
  </p:cSld>
  <p:clrMapOvr>
    <a:masterClrMapping/>
  </p:clrMapOvr>
  <p:transition advTm="4651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1FD1FC-ADA8-4161-9193-8360EA3A50F1}" type="slidenum">
              <a:rPr lang="en-US"/>
              <a:pPr/>
              <a:t>17</a:t>
            </a:fld>
            <a:endParaRPr lang="en-US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 dirty="0"/>
              <a:t>Confidence intervals</a:t>
            </a:r>
            <a:endParaRPr lang="sr-Latn-CS" sz="3600" dirty="0"/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3000" dirty="0"/>
              <a:t>The prediction of the mean FEV1 is a single value and is therefore called a point estimate </a:t>
            </a:r>
          </a:p>
          <a:p>
            <a:pPr eaLnBrk="1" hangingPunct="1"/>
            <a:r>
              <a:rPr lang="en" sz="3000" dirty="0"/>
              <a:t>We need to find boundaries that are likely to include the middle of the population</a:t>
            </a:r>
            <a:endParaRPr lang="sr-Cyrl-CS" sz="3000" dirty="0"/>
          </a:p>
          <a:p>
            <a:pPr lvl="1" eaLnBrk="1" hangingPunct="1"/>
            <a:r>
              <a:rPr lang="en" sz="2600" dirty="0"/>
              <a:t>let's say we estimate that the middle of the population lies somewhere in the interval (set of all possible values) between these limits</a:t>
            </a:r>
            <a:endParaRPr lang="sr-Cyrl-CS" sz="2600" dirty="0"/>
          </a:p>
          <a:p>
            <a:pPr eaLnBrk="1" hangingPunct="1"/>
            <a:r>
              <a:rPr lang="en" sz="3000" dirty="0"/>
              <a:t>This is called an confidence interval .</a:t>
            </a:r>
            <a:endParaRPr lang="sr-Latn-CS" sz="3000" dirty="0"/>
          </a:p>
        </p:txBody>
      </p:sp>
    </p:spTree>
  </p:cSld>
  <p:clrMapOvr>
    <a:masterClrMapping/>
  </p:clrMapOvr>
  <p:transition advTm="46519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596E481-E8F5-4E15-A3B8-6C48AFB105E2}" type="slidenum">
              <a:rPr lang="en-US"/>
              <a:pPr/>
              <a:t>18</a:t>
            </a:fld>
            <a:endParaRPr lang="en-US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Confidence intervals</a:t>
            </a:r>
            <a:endParaRPr lang="sr-Latn-CS"/>
          </a:p>
        </p:txBody>
      </p:sp>
      <p:graphicFrame>
        <p:nvGraphicFramePr>
          <p:cNvPr id="9218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7658076"/>
              </p:ext>
            </p:extLst>
          </p:nvPr>
        </p:nvGraphicFramePr>
        <p:xfrm>
          <a:off x="360363" y="1524000"/>
          <a:ext cx="8432800" cy="454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79041" imgH="3275128" progId="Word.Document.8">
                  <p:embed/>
                </p:oleObj>
              </mc:Choice>
              <mc:Fallback>
                <p:oleObj name="Document" r:id="rId3" imgW="6079041" imgH="3275128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5711" r="5850" b="6168"/>
                      <a:stretch>
                        <a:fillRect/>
                      </a:stretch>
                    </p:blipFill>
                    <p:spPr bwMode="auto">
                      <a:xfrm>
                        <a:off x="360363" y="1524000"/>
                        <a:ext cx="8432800" cy="454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02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2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00B4A3-F162-4640-B8D9-21B0A0A1991D}" type="slidenum">
              <a:rPr lang="en-US"/>
              <a:pPr/>
              <a:t>19</a:t>
            </a:fld>
            <a:endParaRPr lang="en-US"/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Percentage points of the Normal distribution</a:t>
            </a:r>
          </a:p>
        </p:txBody>
      </p:sp>
      <p:graphicFrame>
        <p:nvGraphicFramePr>
          <p:cNvPr id="1024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460103"/>
              </p:ext>
            </p:extLst>
          </p:nvPr>
        </p:nvGraphicFramePr>
        <p:xfrm>
          <a:off x="1914525" y="1376363"/>
          <a:ext cx="5822950" cy="499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69330" imgH="5209269" progId="Word.Document.8">
                  <p:embed/>
                </p:oleObj>
              </mc:Choice>
              <mc:Fallback>
                <p:oleObj name="Document" r:id="rId3" imgW="6069330" imgH="5209269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3023"/>
                      <a:stretch>
                        <a:fillRect/>
                      </a:stretch>
                    </p:blipFill>
                    <p:spPr bwMode="auto">
                      <a:xfrm>
                        <a:off x="1914525" y="1376363"/>
                        <a:ext cx="5822950" cy="499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38C692-12D7-4533-9260-E38BF8315224}" type="slidenum">
              <a:rPr lang="en-US"/>
              <a:pPr/>
              <a:t>2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 dirty="0"/>
              <a:t>Sampling distributions </a:t>
            </a:r>
          </a:p>
        </p:txBody>
      </p:sp>
      <p:sp>
        <p:nvSpPr>
          <p:cNvPr id="1031" name="Rectangle 4"/>
          <p:cNvSpPr>
            <a:spLocks noChangeArrowheads="1"/>
          </p:cNvSpPr>
          <p:nvPr/>
        </p:nvSpPr>
        <p:spPr bwMode="auto">
          <a:xfrm>
            <a:off x="0" y="5672138"/>
            <a:ext cx="88487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" sz="2200" dirty="0"/>
              <a:t>The mean of the population is 4.7 , and the standard deviation is 2.9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8BEC7E2-0C11-21E7-47BB-4EE88670E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695490"/>
              </p:ext>
            </p:extLst>
          </p:nvPr>
        </p:nvGraphicFramePr>
        <p:xfrm>
          <a:off x="344032" y="2254313"/>
          <a:ext cx="8342760" cy="25915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7138">
                  <a:extLst>
                    <a:ext uri="{9D8B030D-6E8A-4147-A177-3AD203B41FA5}">
                      <a16:colId xmlns:a16="http://schemas.microsoft.com/office/drawing/2014/main" val="3080265484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2529545971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2105787059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4288636952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2640968765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2289201165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3022366116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442289267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4170460123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290882418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107394765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670784624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686237057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529701498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969961857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277520764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4163011527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880448285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1609054362"/>
                    </a:ext>
                  </a:extLst>
                </a:gridCol>
                <a:gridCol w="417138">
                  <a:extLst>
                    <a:ext uri="{9D8B030D-6E8A-4147-A177-3AD203B41FA5}">
                      <a16:colId xmlns:a16="http://schemas.microsoft.com/office/drawing/2014/main" val="2518548923"/>
                    </a:ext>
                  </a:extLst>
                </a:gridCol>
              </a:tblGrid>
              <a:tr h="51830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945772919"/>
                  </a:ext>
                </a:extLst>
              </a:tr>
              <a:tr h="51830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55166398"/>
                  </a:ext>
                </a:extLst>
              </a:tr>
              <a:tr h="51830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1421474442"/>
                  </a:ext>
                </a:extLst>
              </a:tr>
              <a:tr h="51830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796871162"/>
                  </a:ext>
                </a:extLst>
              </a:tr>
              <a:tr h="51830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 dirty="0">
                          <a:effectLst/>
                        </a:rPr>
                        <a:t>4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9194409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5DE2CA3-4783-1160-CDA8-1AC4A74C5F97}"/>
              </a:ext>
            </a:extLst>
          </p:cNvPr>
          <p:cNvSpPr txBox="1"/>
          <p:nvPr/>
        </p:nvSpPr>
        <p:spPr>
          <a:xfrm>
            <a:off x="425450" y="1629624"/>
            <a:ext cx="8261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Latn-CS" sz="2400" dirty="0">
                <a:solidFill>
                  <a:srgbClr val="0A090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Population of 100 random digits for a sampling experiment</a:t>
            </a:r>
            <a:endParaRPr lang="en-US" sz="2400" dirty="0"/>
          </a:p>
        </p:txBody>
      </p:sp>
    </p:spTree>
  </p:cSld>
  <p:clrMapOvr>
    <a:masterClrMapping/>
  </p:clrMapOvr>
  <p:transition advTm="46519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D009A7-25F1-4178-A7A2-0FF341E54EE6}" type="slidenum">
              <a:rPr lang="en-US"/>
              <a:pPr/>
              <a:t>20</a:t>
            </a:fld>
            <a:endParaRPr lang="en-US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Confidence intervals</a:t>
            </a:r>
            <a:endParaRPr lang="sr-Latn-CS"/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" sz="2600" dirty="0"/>
              <a:t>If we consider 57 FEV1 measurements as a large sample we can assume</a:t>
            </a:r>
            <a:endParaRPr lang="sr-Cyrl-CS" sz="2600" dirty="0"/>
          </a:p>
          <a:p>
            <a:pPr lvl="1" eaLnBrk="1" hangingPunct="1">
              <a:lnSpc>
                <a:spcPct val="85000"/>
              </a:lnSpc>
            </a:pPr>
            <a:r>
              <a:rPr lang="en" sz="2200" dirty="0"/>
              <a:t>that the distribution of the mean of the sample is Normal, </a:t>
            </a:r>
            <a:r>
              <a:rPr lang="en-US" sz="2200" dirty="0"/>
              <a:t>and</a:t>
            </a:r>
            <a:endParaRPr lang="sr-Cyrl-CS" sz="2200" dirty="0"/>
          </a:p>
          <a:p>
            <a:pPr lvl="1" eaLnBrk="1" hangingPunct="1">
              <a:lnSpc>
                <a:spcPct val="85000"/>
              </a:lnSpc>
            </a:pPr>
            <a:r>
              <a:rPr lang="en" sz="2200" dirty="0"/>
              <a:t>that the standard error is a good predictor of the standard deviation</a:t>
            </a:r>
          </a:p>
          <a:p>
            <a:pPr eaLnBrk="1" hangingPunct="1">
              <a:lnSpc>
                <a:spcPct val="85000"/>
              </a:lnSpc>
            </a:pPr>
            <a:r>
              <a:rPr lang="en" sz="2600" dirty="0"/>
              <a:t>We expect about 95% of such means to be within 1.96 standard errors of the population mean, µ</a:t>
            </a:r>
            <a:endParaRPr lang="sr-Cyrl-CS" sz="2600" dirty="0"/>
          </a:p>
          <a:p>
            <a:pPr eaLnBrk="1" hangingPunct="1">
              <a:lnSpc>
                <a:spcPct val="85000"/>
              </a:lnSpc>
            </a:pPr>
            <a:r>
              <a:rPr lang="en" sz="2600" dirty="0"/>
              <a:t>Therefore, for almost 95% of all possible samples, the population mean must be</a:t>
            </a:r>
            <a:endParaRPr lang="sr-Cyrl-CS" sz="2600" dirty="0"/>
          </a:p>
          <a:p>
            <a:pPr lvl="1" eaLnBrk="1" hangingPunct="1">
              <a:lnSpc>
                <a:spcPct val="85000"/>
              </a:lnSpc>
            </a:pPr>
            <a:r>
              <a:rPr lang="en" sz="2200" dirty="0"/>
              <a:t>greater than the sample mean minus 1.96 standard errors i</a:t>
            </a:r>
            <a:endParaRPr lang="sr-Cyrl-CS" sz="2200" dirty="0"/>
          </a:p>
          <a:p>
            <a:pPr lvl="1" eaLnBrk="1" hangingPunct="1">
              <a:lnSpc>
                <a:spcPct val="85000"/>
              </a:lnSpc>
            </a:pPr>
            <a:r>
              <a:rPr lang="en" sz="2200" dirty="0"/>
              <a:t>less than the sample mean plus 1.96 standard errors</a:t>
            </a:r>
          </a:p>
        </p:txBody>
      </p:sp>
    </p:spTree>
  </p:cSld>
  <p:clrMapOvr>
    <a:masterClrMapping/>
  </p:clrMapOvr>
  <p:transition advTm="4651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58AE4D-482F-4787-A5FA-78CA09B00804}" type="slidenum">
              <a:rPr lang="en-US"/>
              <a:pPr/>
              <a:t>21</a:t>
            </a:fld>
            <a:endParaRPr lang="en-US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Confidence intervals</a:t>
            </a:r>
            <a:endParaRPr lang="sr-Latn-CS"/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dirty="0"/>
              <a:t>The limits are 4.062 - 1.96 x 0.089 to 4.062 + 1.96 x 0.089</a:t>
            </a:r>
            <a:endParaRPr lang="sr-Cyrl-CS" dirty="0"/>
          </a:p>
          <a:p>
            <a:pPr lvl="1" eaLnBrk="1" hangingPunct="1"/>
            <a:r>
              <a:rPr lang="en" dirty="0"/>
              <a:t>which gives 3.89 to 4.24 or 3.9 to 4.2 liters</a:t>
            </a:r>
            <a:endParaRPr lang="sr-Cyrl-CS" dirty="0"/>
          </a:p>
          <a:p>
            <a:pPr eaLnBrk="1" hangingPunct="1"/>
            <a:r>
              <a:rPr lang="en" dirty="0"/>
              <a:t>3.9 and 4.2 are called </a:t>
            </a:r>
            <a:r>
              <a:rPr lang="en" b="1" dirty="0"/>
              <a:t>95% confidence limits</a:t>
            </a:r>
            <a:r>
              <a:rPr lang="en" dirty="0"/>
              <a:t> ( </a:t>
            </a:r>
            <a:r>
              <a:rPr lang="en" b="1" dirty="0"/>
              <a:t>95% confidence limits </a:t>
            </a:r>
            <a:r>
              <a:rPr lang="en" dirty="0"/>
              <a:t>) for evaluation</a:t>
            </a:r>
            <a:endParaRPr lang="sr-Cyrl-CS" dirty="0"/>
          </a:p>
          <a:p>
            <a:pPr eaLnBrk="1" hangingPunct="1"/>
            <a:r>
              <a:rPr lang="en" dirty="0"/>
              <a:t>The set of values between 3.9 and 4.2 is called the </a:t>
            </a:r>
            <a:r>
              <a:rPr lang="en" b="1" dirty="0"/>
              <a:t>95% confidence interval</a:t>
            </a:r>
            <a:endParaRPr lang="sr-Latn-CS" dirty="0"/>
          </a:p>
        </p:txBody>
      </p:sp>
      <p:sp>
        <p:nvSpPr>
          <p:cNvPr id="235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3560" name="Rectangle 5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A79C7C-3BBB-47A3-87DC-6F10BF12C07B}" type="slidenum">
              <a:rPr lang="en-US"/>
              <a:pPr/>
              <a:t>22</a:t>
            </a:fld>
            <a:endParaRPr lang="en-US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2600"/>
              <a:t>Mean and 95% Confidence Interval for 20 Random Samples of 100 Observations from a Standard Normal Distribution</a:t>
            </a:r>
          </a:p>
        </p:txBody>
      </p:sp>
      <p:pic>
        <p:nvPicPr>
          <p:cNvPr id="15363" name="Picture 3">
            <a:extLst>
              <a:ext uri="{FF2B5EF4-FFF2-40B4-BE49-F238E27FC236}">
                <a16:creationId xmlns:a16="http://schemas.microsoft.com/office/drawing/2014/main" id="{307E3BDC-B138-48B7-D8A1-D284600EC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286" y="1643605"/>
            <a:ext cx="6111089" cy="4522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080301-2893-48D6-8FB7-14ECC169D772}" type="slidenum">
              <a:rPr lang="en-US"/>
              <a:pPr/>
              <a:t>23</a:t>
            </a:fld>
            <a:endParaRPr lang="en-US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Confidence intervals</a:t>
            </a:r>
            <a:endParaRPr lang="sr-Latn-CS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800"/>
              <a:t>We can calculate 99% confidence limits</a:t>
            </a:r>
            <a:endParaRPr lang="sr-Cyrl-CS" sz="2800"/>
          </a:p>
          <a:p>
            <a:pPr eaLnBrk="1" hangingPunct="1"/>
            <a:r>
              <a:rPr lang="en" sz="2800"/>
              <a:t>The upper 0.5% point Standard of the normal distribution is 2.58</a:t>
            </a:r>
            <a:endParaRPr lang="sr-Cyrl-CS" sz="2800"/>
          </a:p>
          <a:p>
            <a:pPr lvl="1" eaLnBrk="1" hangingPunct="1"/>
            <a:r>
              <a:rPr lang="en" sz="2400"/>
              <a:t>so the probability that the Standard Normal Deviation is above 2.58 or below -2.58 is 1%</a:t>
            </a:r>
            <a:endParaRPr lang="sr-Cyrl-CS" sz="2400"/>
          </a:p>
          <a:p>
            <a:pPr lvl="1" eaLnBrk="1" hangingPunct="1"/>
            <a:r>
              <a:rPr lang="en" sz="2400"/>
              <a:t>and the probability that it will be between these limits is 99%</a:t>
            </a:r>
            <a:endParaRPr lang="sr-Cyrl-CS" sz="2400"/>
          </a:p>
          <a:p>
            <a:pPr eaLnBrk="1" hangingPunct="1"/>
            <a:r>
              <a:rPr lang="en" sz="2800"/>
              <a:t>99% confidence limits for the mean in FEV1 are 4.062 - 2.58 x 0.089 and 4.062 + 2.58 x 0.089, i.e. 3.8 and 4.3 liters</a:t>
            </a:r>
            <a:endParaRPr lang="sr-Latn-CS" sz="2800"/>
          </a:p>
        </p:txBody>
      </p:sp>
    </p:spTree>
  </p:cSld>
  <p:clrMapOvr>
    <a:masterClrMapping/>
  </p:clrMapOvr>
  <p:transition advTm="4651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DBFF32-5050-4511-9923-4AB8F0FD4568}" type="slidenum">
              <a:rPr lang="en-US"/>
              <a:pPr/>
              <a:t>3</a:t>
            </a:fld>
            <a:endParaRPr lang="en-US"/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Population distribution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EEE3B4C6-D07A-731F-2DA6-317AFAB6B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980" y="1843087"/>
            <a:ext cx="5973919" cy="44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A95D53-0E79-4C84-BB41-A3F049904518}" type="slidenum">
              <a:rPr lang="en-US"/>
              <a:pPr/>
              <a:t>4</a:t>
            </a:fld>
            <a:endParaRPr lang="en-US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Random samples used in the sample experiment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37601E4-75DC-B302-9C4C-A4AFA261673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2" y="1912144"/>
          <a:ext cx="8229595" cy="391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145">
                  <a:extLst>
                    <a:ext uri="{9D8B030D-6E8A-4147-A177-3AD203B41FA5}">
                      <a16:colId xmlns:a16="http://schemas.microsoft.com/office/drawing/2014/main" val="1550129424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414615542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512715719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3243836348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444778604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1792595909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700069407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1140538006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2828918108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3726142873"/>
                    </a:ext>
                  </a:extLst>
                </a:gridCol>
                <a:gridCol w="748145">
                  <a:extLst>
                    <a:ext uri="{9D8B030D-6E8A-4147-A177-3AD203B41FA5}">
                      <a16:colId xmlns:a16="http://schemas.microsoft.com/office/drawing/2014/main" val="118705683"/>
                    </a:ext>
                  </a:extLst>
                </a:gridCol>
              </a:tblGrid>
              <a:tr h="0">
                <a:tc rowSpan="4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Sample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15515267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6646449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9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27776914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023280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Mean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6.00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4.75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3.00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6.00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2.75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80689692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Sample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6309647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49681993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1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240661198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8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7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2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108757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Mean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6.00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3.75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5.50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5.50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6.50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5.25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3.50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>
                          <a:effectLst/>
                        </a:rPr>
                        <a:t>4.75</a:t>
                      </a:r>
                      <a:endParaRPr lang="en-US" sz="10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</a:pPr>
                      <a:r>
                        <a:rPr lang="sr-Latn-CS" sz="1000" dirty="0">
                          <a:effectLst/>
                        </a:rPr>
                        <a:t>5.00</a:t>
                      </a: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9380" marR="119380" marT="119380" marB="119380"/>
                </a:tc>
                <a:extLst>
                  <a:ext uri="{0D108BD9-81ED-4DB2-BD59-A6C34878D82A}">
                    <a16:rowId xmlns:a16="http://schemas.microsoft.com/office/drawing/2014/main" val="34561773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4651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86DBC8-E021-437C-9CCA-94E73E913E0D}" type="slidenum">
              <a:rPr lang="en-US"/>
              <a:pPr/>
              <a:t>5</a:t>
            </a:fld>
            <a:endParaRPr lang="en-US"/>
          </a:p>
        </p:txBody>
      </p:sp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/>
              <a:t>Population distribution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sz="2600" dirty="0"/>
              <a:t>These sample means are not all the same</a:t>
            </a:r>
          </a:p>
          <a:p>
            <a:pPr eaLnBrk="1" hangingPunct="1"/>
            <a:r>
              <a:rPr lang="en" sz="2600" dirty="0"/>
              <a:t>They show the random variable</a:t>
            </a:r>
          </a:p>
          <a:p>
            <a:pPr eaLnBrk="1" hangingPunct="1"/>
            <a:r>
              <a:rPr lang="en" sz="2600" dirty="0"/>
              <a:t>If we could use all 3 921 225 possible patterns for size 4 i let's calculate their means, these means themselves would form the distribution</a:t>
            </a:r>
            <a:endParaRPr lang="sr-Cyrl-CS" sz="2600" dirty="0"/>
          </a:p>
          <a:p>
            <a:pPr eaLnBrk="1" hangingPunct="1"/>
            <a:r>
              <a:rPr lang="en" sz="2600" dirty="0"/>
              <a:t>Our 20 sample means are themselves samples from this distribution</a:t>
            </a:r>
            <a:endParaRPr lang="sr-Cyrl-CS" sz="2600" dirty="0"/>
          </a:p>
          <a:p>
            <a:pPr eaLnBrk="1" hangingPunct="1"/>
            <a:r>
              <a:rPr lang="en" sz="2600" dirty="0"/>
              <a:t>Distribution of all the sample means is called </a:t>
            </a:r>
            <a:r>
              <a:rPr lang="en" sz="2600" b="1" dirty="0"/>
              <a:t>a</a:t>
            </a:r>
            <a:r>
              <a:rPr lang="en" sz="2600" dirty="0"/>
              <a:t> </a:t>
            </a:r>
            <a:r>
              <a:rPr lang="en" sz="2600" b="1" dirty="0"/>
              <a:t>sampling distribution</a:t>
            </a:r>
            <a:endParaRPr lang="sr-Latn-CS" sz="2600" b="1" dirty="0"/>
          </a:p>
        </p:txBody>
      </p:sp>
    </p:spTree>
  </p:cSld>
  <p:clrMapOvr>
    <a:masterClrMapping/>
  </p:clrMapOvr>
  <p:transition advTm="465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307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307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A4C086-F5DA-42ED-A8F8-EE7C03C077B0}" type="slidenum">
              <a:rPr lang="en-US"/>
              <a:pPr/>
              <a:t>6</a:t>
            </a:fld>
            <a:endParaRPr lang="en-US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67688" cy="4725988"/>
          </a:xfrm>
        </p:spPr>
        <p:txBody>
          <a:bodyPr/>
          <a:lstStyle/>
          <a:p>
            <a:pPr eaLnBrk="1" hangingPunct="1"/>
            <a:r>
              <a:rPr lang="en" sz="2400" dirty="0"/>
              <a:t>Since our sample of 20 means is a random sample from the mean, we can use this to estimate some parameters of the distribution</a:t>
            </a:r>
            <a:endParaRPr lang="sr-Cyrl-CS" sz="2400" dirty="0"/>
          </a:p>
          <a:p>
            <a:pPr eaLnBrk="1" hangingPunct="1"/>
            <a:r>
              <a:rPr lang="en" sz="2400" dirty="0"/>
              <a:t>Twenty means have their mean and standard deviation</a:t>
            </a:r>
            <a:endParaRPr lang="sr-Cyrl-CS" sz="2400" dirty="0"/>
          </a:p>
          <a:p>
            <a:pPr eaLnBrk="1" hangingPunct="1"/>
            <a:r>
              <a:rPr lang="en" sz="2400" dirty="0"/>
              <a:t>The mean is 5.1 and the standard deviation is 1.1</a:t>
            </a:r>
            <a:endParaRPr lang="sr-Cyrl-CS" sz="2400" dirty="0"/>
          </a:p>
          <a:p>
            <a:pPr lvl="1" eaLnBrk="1" hangingPunct="1"/>
            <a:r>
              <a:rPr lang="en-US" sz="2000" dirty="0"/>
              <a:t>the mean of the whole population is 4.7, which is close to the mean of the samples</a:t>
            </a:r>
          </a:p>
          <a:p>
            <a:pPr lvl="1" eaLnBrk="1" hangingPunct="1"/>
            <a:r>
              <a:rPr lang="en" sz="2000" dirty="0"/>
              <a:t>the standard deviation of the entire population is 2.9, which is significantly higher than the standard deviation of the sample</a:t>
            </a:r>
            <a:endParaRPr lang="sr-Latn-CS" sz="2000" dirty="0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06434452"/>
              </p:ext>
            </p:extLst>
          </p:nvPr>
        </p:nvGraphicFramePr>
        <p:xfrm>
          <a:off x="317500" y="5273675"/>
          <a:ext cx="8626475" cy="13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920429" imgH="945309" progId="Word.Document.8">
                  <p:embed/>
                </p:oleObj>
              </mc:Choice>
              <mc:Fallback>
                <p:oleObj name="Document" r:id="rId3" imgW="5920429" imgH="945309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21577"/>
                      <a:stretch>
                        <a:fillRect/>
                      </a:stretch>
                    </p:blipFill>
                    <p:spPr bwMode="auto">
                      <a:xfrm>
                        <a:off x="317500" y="5273675"/>
                        <a:ext cx="8626475" cy="1376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49B608-3BBE-440F-AF2E-40929065F041}" type="slidenum">
              <a:rPr lang="en-US"/>
              <a:pPr/>
              <a:t>7</a:t>
            </a:fld>
            <a:endParaRPr lang="en-US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 dirty="0"/>
              <a:t>Distribution of the population and sample mean</a:t>
            </a:r>
            <a:endParaRPr lang="sr-Latn-CS" sz="3600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FA98BFBA-A1FD-1507-5D0C-F612EA880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361" y="1658199"/>
            <a:ext cx="6022740" cy="441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9C311F-D0F9-4656-8101-9C3742F2D437}" type="slidenum">
              <a:rPr lang="en-US"/>
              <a:pPr/>
              <a:t>8</a:t>
            </a:fld>
            <a:endParaRPr lang="en-US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Sample means from the Standard Normal variable </a:t>
            </a:r>
          </a:p>
        </p:txBody>
      </p:sp>
      <p:pic>
        <p:nvPicPr>
          <p:cNvPr id="14339" name="Picture 3">
            <a:extLst>
              <a:ext uri="{FF2B5EF4-FFF2-40B4-BE49-F238E27FC236}">
                <a16:creationId xmlns:a16="http://schemas.microsoft.com/office/drawing/2014/main" id="{A24008BF-4C08-3E7E-1C2B-474CB9B11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8" y="1579424"/>
            <a:ext cx="6712909" cy="473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"/>
              <a:t>Lecture no. 12 © Faculty of Medical Sciences, University of Kragujevac</a:t>
            </a:r>
            <a:endParaRPr lang="en-US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582632-D996-4243-AFDE-80EEEE9A4BB6}" type="slidenum">
              <a:rPr lang="en-US"/>
              <a:pPr/>
              <a:t>9</a:t>
            </a:fld>
            <a:endParaRPr lang="en-US"/>
          </a:p>
        </p:txBody>
      </p:sp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sz="3600"/>
              <a:t>Standard error of the sample </a:t>
            </a:r>
            <a:endParaRPr lang="sr-Latn-CS" sz="3600"/>
          </a:p>
        </p:txBody>
      </p:sp>
      <p:sp>
        <p:nvSpPr>
          <p:cNvPr id="41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" sz="2800" dirty="0"/>
              <a:t>In all four distributions, the means are close to 0, the mean of the parent distribution</a:t>
            </a:r>
            <a:endParaRPr lang="sr-Cyrl-CS" sz="28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The standard deviations are approximately</a:t>
            </a:r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1 (parental distribution)</a:t>
            </a:r>
            <a:endParaRPr lang="sr-Cyrl-CS" sz="2400" dirty="0"/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1/2 (middle of 4)</a:t>
            </a:r>
            <a:endParaRPr lang="sr-Cyrl-CS" sz="2400" dirty="0"/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1/3 (middle of 9) i</a:t>
            </a:r>
            <a:endParaRPr lang="sr-Cyrl-CS" sz="2400" dirty="0"/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1/4 ( middle of 16)</a:t>
            </a:r>
            <a:endParaRPr lang="sr-Cyrl-CS" sz="2400" dirty="0"/>
          </a:p>
          <a:p>
            <a:pPr eaLnBrk="1" hangingPunct="1">
              <a:lnSpc>
                <a:spcPct val="90000"/>
              </a:lnSpc>
            </a:pPr>
            <a:r>
              <a:rPr lang="en" sz="2800" dirty="0"/>
              <a:t>The distribution of the sample mean has a standard deviation          or</a:t>
            </a:r>
            <a:endParaRPr lang="sr-Cyrl-CS" sz="2800" dirty="0"/>
          </a:p>
          <a:p>
            <a:pPr lvl="1" eaLnBrk="1" hangingPunct="1">
              <a:lnSpc>
                <a:spcPct val="90000"/>
              </a:lnSpc>
            </a:pPr>
            <a:r>
              <a:rPr lang="en" sz="2400" dirty="0"/>
              <a:t>where </a:t>
            </a:r>
            <a:r>
              <a:rPr lang="en" sz="2400" dirty="0">
                <a:sym typeface="Symbol" pitchFamily="18" charset="2"/>
              </a:rPr>
              <a:t></a:t>
            </a:r>
            <a:r>
              <a:rPr lang="en" sz="2400" dirty="0"/>
              <a:t> is the standard deviation of the parent distribution, and </a:t>
            </a:r>
            <a:r>
              <a:rPr lang="en" sz="2400" i="1" dirty="0"/>
              <a:t>n </a:t>
            </a:r>
            <a:r>
              <a:rPr lang="en" sz="2400" dirty="0"/>
              <a:t>is the sample size</a:t>
            </a: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162523"/>
              </p:ext>
            </p:extLst>
          </p:nvPr>
        </p:nvGraphicFramePr>
        <p:xfrm>
          <a:off x="3860250" y="4840288"/>
          <a:ext cx="849312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80835" imgH="203112" progId="Equation.3">
                  <p:embed/>
                </p:oleObj>
              </mc:Choice>
              <mc:Fallback>
                <p:oleObj name="Equation" r:id="rId3" imgW="380835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250" y="4840288"/>
                        <a:ext cx="849312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938050"/>
              </p:ext>
            </p:extLst>
          </p:nvPr>
        </p:nvGraphicFramePr>
        <p:xfrm>
          <a:off x="5127625" y="4791075"/>
          <a:ext cx="9509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57200" imgH="241300" progId="Equation.3">
                  <p:embed/>
                </p:oleObj>
              </mc:Choice>
              <mc:Fallback>
                <p:oleObj name="Equation" r:id="rId5" imgW="457200" imgH="2413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7625" y="4791075"/>
                        <a:ext cx="950912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231</TotalTime>
  <Words>1557</Words>
  <Application>Microsoft Office PowerPoint</Application>
  <PresentationFormat>On-screen Show (4:3)</PresentationFormat>
  <Paragraphs>384</Paragraphs>
  <Slides>23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FIT slajd predavanja</vt:lpstr>
      <vt:lpstr>Document</vt:lpstr>
      <vt:lpstr>Equation</vt:lpstr>
      <vt:lpstr>      ESTIMATION</vt:lpstr>
      <vt:lpstr>Sampling distributions </vt:lpstr>
      <vt:lpstr>Population distribution</vt:lpstr>
      <vt:lpstr>Random samples used in the sample experiment </vt:lpstr>
      <vt:lpstr>Population distribution</vt:lpstr>
      <vt:lpstr>Standard error of the sample </vt:lpstr>
      <vt:lpstr>Distribution of the population and sample mean</vt:lpstr>
      <vt:lpstr>Sample means from the Standard Normal variable </vt:lpstr>
      <vt:lpstr>Standard error of the sample </vt:lpstr>
      <vt:lpstr>Distribution of the sample mean of 4 observations from the Standard Normal distribution</vt:lpstr>
      <vt:lpstr>Standard error of the sample </vt:lpstr>
      <vt:lpstr>Standard error of the sample </vt:lpstr>
      <vt:lpstr>Standard error of the sample </vt:lpstr>
      <vt:lpstr>Standard error of the sample </vt:lpstr>
      <vt:lpstr>Standard error of the sample </vt:lpstr>
      <vt:lpstr>Standard error of the sample </vt:lpstr>
      <vt:lpstr>Confidence intervals</vt:lpstr>
      <vt:lpstr>Confidence intervals</vt:lpstr>
      <vt:lpstr>Percentage points of the Normal distribution</vt:lpstr>
      <vt:lpstr>Confidence intervals</vt:lpstr>
      <vt:lpstr>Confidence intervals</vt:lpstr>
      <vt:lpstr>Mean and 95% Confidence Interval for 20 Random Samples of 100 Observations from a Standard Normal Distribution</vt:lpstr>
      <vt:lpstr>Confidence intervals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200</cp:revision>
  <dcterms:created xsi:type="dcterms:W3CDTF">2006-09-26T20:52:51Z</dcterms:created>
  <dcterms:modified xsi:type="dcterms:W3CDTF">2023-09-08T07:23:17Z</dcterms:modified>
</cp:coreProperties>
</file>